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69"/>
  </p:notesMasterIdLst>
  <p:handoutMasterIdLst>
    <p:handoutMasterId r:id="rId70"/>
  </p:handoutMasterIdLst>
  <p:sldIdLst>
    <p:sldId id="265" r:id="rId5"/>
    <p:sldId id="331" r:id="rId6"/>
    <p:sldId id="334" r:id="rId7"/>
    <p:sldId id="332" r:id="rId8"/>
    <p:sldId id="333" r:id="rId9"/>
    <p:sldId id="335" r:id="rId10"/>
    <p:sldId id="336" r:id="rId11"/>
    <p:sldId id="337" r:id="rId12"/>
    <p:sldId id="338" r:id="rId13"/>
    <p:sldId id="344" r:id="rId14"/>
    <p:sldId id="339" r:id="rId15"/>
    <p:sldId id="340" r:id="rId16"/>
    <p:sldId id="341" r:id="rId17"/>
    <p:sldId id="342" r:id="rId18"/>
    <p:sldId id="343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3" r:id="rId35"/>
    <p:sldId id="360" r:id="rId36"/>
    <p:sldId id="361" r:id="rId37"/>
    <p:sldId id="362" r:id="rId38"/>
    <p:sldId id="364" r:id="rId39"/>
    <p:sldId id="365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378" r:id="rId52"/>
    <p:sldId id="379" r:id="rId53"/>
    <p:sldId id="380" r:id="rId54"/>
    <p:sldId id="381" r:id="rId55"/>
    <p:sldId id="382" r:id="rId56"/>
    <p:sldId id="394" r:id="rId57"/>
    <p:sldId id="384" r:id="rId58"/>
    <p:sldId id="383" r:id="rId59"/>
    <p:sldId id="385" r:id="rId60"/>
    <p:sldId id="386" r:id="rId61"/>
    <p:sldId id="387" r:id="rId62"/>
    <p:sldId id="388" r:id="rId63"/>
    <p:sldId id="395" r:id="rId64"/>
    <p:sldId id="390" r:id="rId65"/>
    <p:sldId id="391" r:id="rId66"/>
    <p:sldId id="392" r:id="rId67"/>
    <p:sldId id="393" r:id="rId68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B0604020202020204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94755" autoAdjust="0"/>
  </p:normalViewPr>
  <p:slideViewPr>
    <p:cSldViewPr>
      <p:cViewPr>
        <p:scale>
          <a:sx n="100" d="100"/>
          <a:sy n="100" d="100"/>
        </p:scale>
        <p:origin x="-708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4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2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94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4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3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4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25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99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3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4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92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5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2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87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1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43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29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7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2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0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03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1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5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8534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5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7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1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/blob/master/resources/Steps%20To%20Upload%20to%20Github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/tree/master/0620-mw-class-cont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UCF-Coding-Boot-Camp/06-16-VW-Class-Content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/tree/master/homework-assignm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Git’n</a:t>
            </a:r>
            <a:r>
              <a:rPr lang="en-US" i="1" dirty="0" smtClean="0"/>
              <a:t> Pro with HTML/CSS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22</a:t>
            </a:r>
            <a:r>
              <a:rPr lang="en-US" baseline="30000" dirty="0" smtClean="0"/>
              <a:t>nd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76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43175" y="5074930"/>
            <a:ext cx="3954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KobezzzSite.com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3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798366" y="2501527"/>
            <a:ext cx="25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42351" y="5325404"/>
            <a:ext cx="18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Kobe’s Version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1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79378" y="2627580"/>
            <a:ext cx="4507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Hai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guyz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!!!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R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help??</a:t>
            </a:r>
          </a:p>
        </p:txBody>
      </p:sp>
      <p:pic>
        <p:nvPicPr>
          <p:cNvPr id="18" name="Picture 1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3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 – Tragedy #2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19" name="Multiply 18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14600" y="2747663"/>
            <a:ext cx="6558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Control.</a:t>
            </a:r>
          </a:p>
          <a:p>
            <a:endParaRPr lang="en-US" sz="15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….And be wary of group members.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miley Face 22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806034" y="4685381"/>
            <a:ext cx="673931" cy="673931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Okay! </a:t>
            </a:r>
            <a:endParaRPr lang="en-US" i="1" dirty="0"/>
          </a:p>
        </p:txBody>
      </p:sp>
      <p:pic>
        <p:nvPicPr>
          <p:cNvPr id="5" name="Picture 10" descr="https://mdgriffin63.files.wordpress.com/2014/01/forget-to-lea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15" y="781834"/>
            <a:ext cx="8689567" cy="5312247"/>
          </a:xfrm>
          <a:prstGeom prst="rect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Version Control: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Offers a set of commands and an organizational structure for managing code when multiple developers work simultaneously.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Major Benefits come from using Git: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Code Conflict Resolution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Version 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History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r">
              <a:spcBef>
                <a:spcPts val="0"/>
              </a:spcBef>
              <a:buNone/>
            </a:pP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Where else could you use git?</a:t>
            </a: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8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04800" y="75954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Group Project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with Version Control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8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Kobe’s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Kobe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(uploads)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conflicts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are resolved before inclusion. 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41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52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Group Project – Tragedy 2 (Revisited)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2112653" y="30950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79379" y="1741808"/>
            <a:ext cx="36681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OK.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Delete. Delete. Delete.</a:t>
            </a:r>
          </a:p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Delete. Delete</a:t>
            </a:r>
          </a:p>
        </p:txBody>
      </p:sp>
      <p:sp>
        <p:nvSpPr>
          <p:cNvPr id="19" name="Multiply 18"/>
          <p:cNvSpPr/>
          <p:nvPr/>
        </p:nvSpPr>
        <p:spPr>
          <a:xfrm>
            <a:off x="6481762" y="1162326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443662" y="3855745"/>
            <a:ext cx="2219325" cy="20399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19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/>
          </a:bodyPr>
          <a:lstStyle/>
          <a:p>
            <a:r>
              <a:rPr lang="en-US" dirty="0"/>
              <a:t>The Group Project </a:t>
            </a:r>
            <a:r>
              <a:rPr lang="en-US" u="sng" dirty="0"/>
              <a:t>with version control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8177" y="5807273"/>
            <a:ext cx="242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Arrow Connector 30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Multiply 35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5146756" y="3645093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19400" y="3458141"/>
            <a:ext cx="3836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(bad) code deletions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56131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0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6029325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</a:t>
            </a:r>
            <a:r>
              <a:rPr lang="en-US" u="sng" dirty="0" smtClean="0"/>
              <a:t>with version control</a:t>
            </a:r>
            <a:endParaRPr lang="en-US" u="sng" dirty="0"/>
          </a:p>
        </p:txBody>
      </p:sp>
      <p:pic>
        <p:nvPicPr>
          <p:cNvPr id="40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56131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36129" y="5807273"/>
            <a:ext cx="242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Kiss Dude’s Branch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Arrow Connector 50"/>
          <p:cNvCxnSpPr>
            <a:stCxn id="43" idx="3"/>
            <a:endCxn id="4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24" y="4885578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Multiply 54"/>
          <p:cNvSpPr/>
          <p:nvPr/>
        </p:nvSpPr>
        <p:spPr>
          <a:xfrm>
            <a:off x="5898180" y="4914550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5868736" y="1542662"/>
            <a:ext cx="901689" cy="8288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93" y="1495249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143829" y="241929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Curved Connector 58"/>
          <p:cNvCxnSpPr/>
          <p:nvPr/>
        </p:nvCxnSpPr>
        <p:spPr>
          <a:xfrm rot="5400000" flipH="1" flipV="1">
            <a:off x="6457287" y="1235423"/>
            <a:ext cx="7624" cy="2249939"/>
          </a:xfrm>
          <a:prstGeom prst="curvedConnector3">
            <a:avLst>
              <a:gd name="adj1" fmla="val -10619452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043130" y="3421308"/>
            <a:ext cx="3181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But this time,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rolls back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the code to an earlier version.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02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609600" y="4599075"/>
            <a:ext cx="1219200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1875"/>
            <a:ext cx="1239406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514600" y="2747663"/>
            <a:ext cx="65586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Lesson: </a:t>
            </a:r>
          </a:p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 should use Version Control</a:t>
            </a:r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3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miley Face 9"/>
          <p:cNvSpPr/>
          <p:nvPr/>
        </p:nvSpPr>
        <p:spPr>
          <a:xfrm>
            <a:off x="866775" y="1307708"/>
            <a:ext cx="720018" cy="720018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912862" y="3018430"/>
            <a:ext cx="673931" cy="67393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769987" y="4685381"/>
            <a:ext cx="673931" cy="673931"/>
          </a:xfrm>
          <a:prstGeom prst="smileyFace">
            <a:avLst>
              <a:gd name="adj" fmla="val 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Activity!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 and have one of you explain to the other: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What the concept of version control is</a:t>
            </a:r>
          </a:p>
          <a:p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000" b="1" u="sng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0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</a:t>
            </a:r>
            <a:r>
              <a:rPr lang="en-US" sz="2000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other should explain :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of the key advantages to using a version control system </a:t>
            </a:r>
          </a:p>
          <a:p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 What’s this GitHub?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990600"/>
            <a:ext cx="9149870" cy="318357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" y="1219199"/>
            <a:ext cx="86105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is a Web-Based hosting service to store code online.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(download) code or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(upload) code to the same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(directory).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also allows developers to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histories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code changes and 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 issues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6" descr="https://kanbanize.com/blog/wp-content/uploads/2014/11/GitHu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 b="16089"/>
          <a:stretch/>
        </p:blipFill>
        <p:spPr bwMode="auto">
          <a:xfrm>
            <a:off x="2209800" y="4174176"/>
            <a:ext cx="530177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4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Elbow Connector 18"/>
          <p:cNvCxnSpPr>
            <a:stCxn id="6" idx="3"/>
            <a:endCxn id="10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Elbow Connector 21"/>
          <p:cNvCxnSpPr>
            <a:endCxn id="8" idx="3"/>
          </p:cNvCxnSpPr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23112" y="4784183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Elbow Connector 25"/>
          <p:cNvCxnSpPr>
            <a:endCxn id="7" idx="3"/>
          </p:cNvCxnSpPr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Elbow Connector 27"/>
          <p:cNvCxnSpPr>
            <a:endCxn id="12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32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4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Started with </a:t>
            </a:r>
            <a:r>
              <a:rPr lang="en-US" dirty="0" err="1" smtClean="0"/>
              <a:t>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</a:t>
            </a:r>
            <a:r>
              <a:rPr lang="en-US" dirty="0" err="1" smtClean="0"/>
              <a:t>Git</a:t>
            </a:r>
            <a:r>
              <a:rPr lang="en-US" dirty="0" smtClean="0"/>
              <a:t> Demo!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823409"/>
            <a:ext cx="8559800" cy="5397052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857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git commands to get started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clone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add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commit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push 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pull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Git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9144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its most basic, these are the five git commands to get started</a:t>
            </a: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clone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copies an entire repo (to begin)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add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adds a file for inclusion in Git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commit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notes a change to the local repo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push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sends changes to hosting service</a:t>
            </a: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 pull </a:t>
            </a:r>
            <a:r>
              <a:rPr lang="en-US" sz="2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– downloads freshest version of repo</a:t>
            </a:r>
            <a:endParaRPr lang="en-US" sz="28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742950" indent="-514350">
              <a:spcBef>
                <a:spcPts val="0"/>
              </a:spcBef>
              <a:buFont typeface="+mj-lt"/>
              <a:buAutoNum type="arabicPeriod"/>
            </a:pPr>
            <a:endParaRPr lang="en-US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800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" sz="2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GitHub and the Command Line: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new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public GitHub repository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and name it whatever you like. Be sure to check the box for “initialize this repository with a README”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clone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repo to your local directory.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an HTML file inside the local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Commit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Push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the code to GitHub.</a:t>
            </a: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b="1" u="sng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partner in class and </a:t>
            </a:r>
            <a:r>
              <a:rPr lang="en-US" b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fork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their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repository to your own GitHub account. Clone this forked repository to your local directory.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Add, Commit, and Push the code back to your forked copy.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submit a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pull request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to send your changes to your partner’s repo.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12482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Add, Commit, Push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5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a Bit Lost? Never Worry!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31" y="966787"/>
            <a:ext cx="4848225" cy="4924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257800" y="25146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this handy Guide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It’s on the class </a:t>
            </a:r>
            <a:r>
              <a:rPr lang="en-US" b="1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github</a:t>
            </a:r>
            <a:r>
              <a:rPr lang="en-US" b="1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repo in the resources directory (link at bottom of page)</a:t>
            </a:r>
            <a:endParaRPr lang="en-US" b="1" i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Practice a few times on your own before our next class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1" y="5830669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github.com/UCF-Coding-Boot-Camp/06-16-VW-Class-Content/blob/master/resources/Steps%20To%20Upload%20to%20Github.pdf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If You’re Still Lost… Here’s a (Free) Course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261619" y="5882663"/>
            <a:ext cx="460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https://www.codeschool.com/courses/try-git</a:t>
            </a:r>
          </a:p>
        </p:txBody>
      </p:sp>
    </p:spTree>
    <p:extLst>
      <p:ext uri="{BB962C8B-B14F-4D97-AF65-F5344CB8AC3E}">
        <p14:creationId xmlns:p14="http://schemas.microsoft.com/office/powerpoint/2010/main" val="28933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Round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On Ugly 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14400"/>
            <a:ext cx="8543925" cy="3181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4343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do this… Use proper indentation and sectioning.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Readable code is easier to maintain.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Invest time to get better about this now. It will pay dividends!</a:t>
            </a:r>
          </a:p>
        </p:txBody>
      </p:sp>
    </p:spTree>
    <p:extLst>
      <p:ext uri="{BB962C8B-B14F-4D97-AF65-F5344CB8AC3E}">
        <p14:creationId xmlns:p14="http://schemas.microsoft.com/office/powerpoint/2010/main" val="95355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Syntax (Basic)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7618" y="2974636"/>
            <a:ext cx="13716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9218" y="2971800"/>
            <a:ext cx="5372100" cy="7078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House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93618" y="2971800"/>
            <a:ext cx="16764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&lt;/h1&gt;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738" y="4497318"/>
            <a:ext cx="173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577" y="4497318"/>
            <a:ext cx="163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Closing Tag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48834" y="1420480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>
            <a:stCxn id="10" idx="0"/>
            <a:endCxn id="5" idx="2"/>
          </p:cNvCxnSpPr>
          <p:nvPr/>
        </p:nvCxnSpPr>
        <p:spPr>
          <a:xfrm flipV="1">
            <a:off x="1583418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923563" y="3682522"/>
            <a:ext cx="0" cy="81479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61341" y="1982718"/>
            <a:ext cx="0" cy="9890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7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315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Where to Get </a:t>
            </a:r>
            <a:r>
              <a:rPr lang="en-US" dirty="0" smtClean="0"/>
              <a:t>Help </a:t>
            </a:r>
            <a:r>
              <a:rPr lang="en-US" sz="1800" b="0" dirty="0" smtClean="0"/>
              <a:t>(this is a fast-paced course)</a:t>
            </a:r>
            <a:endParaRPr lang="en-US" sz="1800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96850" y="838200"/>
            <a:ext cx="8947150" cy="5638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Practice, Practice, Practice: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Work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Individually and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Groups</a:t>
            </a:r>
          </a:p>
          <a:p>
            <a:pPr lvl="1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Practice versus Watching (John’s point on </a:t>
            </a:r>
            <a:r>
              <a:rPr lang="en-US" sz="1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CodeAcademy</a:t>
            </a: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github.com/UCF-Coding-Boot-Camp/06-16-VW-Class-Content/tree/master/0620-mw-class-content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Videos (breathing and all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 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github.com/UCF-Coding-Boot-Camp/06-16-VW-Class-Content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One-on-One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Sessions: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Upon request via Google Hangouts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Contact Student Success: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Anytime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960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Syntax (with Attribute)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" y="1326000"/>
            <a:ext cx="9251749" cy="46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Tricky Tags (Self-Closing)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3" y="1439590"/>
            <a:ext cx="7907197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Important Common Tags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783753"/>
            <a:ext cx="8782009" cy="554084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Headers: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&lt;h1&gt; &lt;/h1&gt;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1 (Largest Header)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&lt;h2&gt; &lt;/h2&gt;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2 (Next Largest Header)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&lt;h3&gt; &lt;/h3&gt;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Header 3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&lt;html&gt; &lt;/html&gt;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the entire page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&lt;head&gt; &lt;/head&gt;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- Wraps the header of the page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&lt;body&gt; &lt;/body&gt;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the main content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&lt;div&gt; &lt;/div&gt;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Logical Container *** 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&lt;p&gt; &lt;/p&gt;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Wraps individual Paragraphs 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Others: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&lt;strong&gt;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(bold),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(emphasis)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img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(images)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&lt;a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href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(links)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&lt;li&gt;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(list items)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, &lt;title&gt;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(title), 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(line break),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&lt;table&gt;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(tables),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&lt;!-- --&gt;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(comments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Tips on comments and visibility….</a:t>
            </a: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Less Common Tags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199" y="783753"/>
            <a:ext cx="8782009" cy="501887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HTML Tags are listed here: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http://www.w3schools.com/tags/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try to memorize them! Simply refer back to documentation as needed.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tags: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&lt;video&gt; for Videos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&lt;audio&gt; for Audio files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&lt;embed&gt; for Embedded files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&lt;code&gt; for including computer code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&lt;header&gt; for headers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&gt; for navigation bars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&lt;footer&gt; for footers </a:t>
            </a:r>
          </a:p>
          <a:p>
            <a:pPr lvl="1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1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for Forms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199" y="783753"/>
            <a:ext cx="8782009" cy="501887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Common UI (User Interface) Form Elements: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&lt;form&gt;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Creates a form section in HTML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&lt;input&gt;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Input boxes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&lt;label&gt;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Labels for boxes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&lt;button&gt;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Button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&lt;textarea&gt;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- Large textbox</a:t>
            </a: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59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HTML for 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867716"/>
            <a:ext cx="6429375" cy="351472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615339"/>
            <a:ext cx="4333875" cy="15621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7" name="Curved Connector 6"/>
          <p:cNvCxnSpPr>
            <a:stCxn id="4" idx="1"/>
            <a:endCxn id="6" idx="1"/>
          </p:cNvCxnSpPr>
          <p:nvPr/>
        </p:nvCxnSpPr>
        <p:spPr>
          <a:xfrm rot="10800000" flipV="1">
            <a:off x="2057400" y="2625079"/>
            <a:ext cx="12700" cy="2771310"/>
          </a:xfrm>
          <a:prstGeom prst="curvedConnector3">
            <a:avLst>
              <a:gd name="adj1" fmla="val 13739236"/>
            </a:avLst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creating a student bio using HTML. You will then add, commit, and push your completed HTML to GitHub for the world to see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1-HTML_Git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88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60039"/>
            <a:ext cx="7696200" cy="52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/>
              <a:t>Stylin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1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14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#1 - Assignment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homework repository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github.com/UCF-Coding-Boot-Camp/06-16-VW-Class-Content/tree/master/homework-assignments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 #1 is due next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</a:p>
          <a:p>
            <a:pPr lvl="1"/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 has been posted on </a:t>
            </a:r>
            <a:r>
              <a:rPr lang="en-US" sz="19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BootCampSpot</a:t>
            </a: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so let us know if you can’t access it!</a:t>
            </a:r>
            <a:endParaRPr lang="en-US" sz="1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is due n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ext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Wednesday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(June 29</a:t>
            </a:r>
            <a:r>
              <a:rPr lang="en-US" sz="1900" b="1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2016)</a:t>
            </a:r>
            <a:endParaRPr lang="en-US" sz="19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/ CSS Analogy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847725"/>
            <a:ext cx="77914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 -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50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 -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657600" y="4571999"/>
            <a:ext cx="5041765" cy="830997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Umm - 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Boring…</a:t>
            </a:r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2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99"/>
            <a:ext cx="4724400" cy="4953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98" y="761999"/>
            <a:ext cx="4855101" cy="49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CSS -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99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(remember those elements from a few slides ago…)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Example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862016"/>
            <a:ext cx="8153400" cy="515188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below example the “Header” would be turned blue and MUCH larger, because of the CSS.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 we’d like to apply a CSS style selectively, we can incorporate a class or ID. Just remember to include the necessary symbol (. or #) before the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(HTML):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&lt;p </a:t>
            </a:r>
            <a:r>
              <a:rPr lang="en-US" sz="3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sz="3100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bigBlue</a:t>
            </a:r>
            <a:r>
              <a:rPr lang="en-US" sz="31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&gt;Header&lt;/p&gt;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 (CSS):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1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bigBlue</a:t>
            </a: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font-size: 100px;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color: blue;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en-US" sz="3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400050" lvl="1" indent="0">
              <a:buFont typeface="Arial" panose="020B0604020202020204" pitchFamily="34" charset="0"/>
              <a:buNone/>
            </a:pPr>
            <a:endParaRPr lang="en-US" sz="39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CSS Attributes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783753"/>
            <a:ext cx="8153400" cy="515188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Font / Color: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color of text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size of the font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font-style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italics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font-weight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: Sets bold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Alignment / Spacing: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margin-top(bottom/left/right):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its own border.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margin-top (bottom/left/right):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Adds space between element and surrounding elements.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float: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Forces elements to the sides, centers, or tops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u="sng" smtClean="0">
                <a:latin typeface="Arial" panose="020B0604020202020204" pitchFamily="34" charset="0"/>
                <a:cs typeface="Arial" panose="020B0604020202020204" pitchFamily="34" charset="0"/>
              </a:rPr>
              <a:t>Background: 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background-color: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sets background color</a:t>
            </a: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background-image: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sets background image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u="sng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0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Powerful Duo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19812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Believe it or not… HTML / CSS is all you need to develop a full-blown rich looking website.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9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6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(quickexample_internalcss.html | 2-BasicCSS)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1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be upgrading your previous HTML bio using CSS styles. Once you are done with your changes, you’ll commit and push these changes up to GitHub.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3-HTML_CSS_Layout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455742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+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Thyself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1066800"/>
            <a:ext cx="8740775" cy="4648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Git and GitHub to upload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Git and GitHub to upload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code &amp; Help your neighbors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Tip o’ the day: </a:t>
            </a:r>
            <a:r>
              <a:rPr lang="en-US" sz="1800" dirty="0" smtClean="0"/>
              <a:t>On </a:t>
            </a:r>
            <a:r>
              <a:rPr lang="en-US" sz="1800" dirty="0"/>
              <a:t>Windows devices, you can navigate to a specific folder in Git Bash using the File System Viewer, right clicking, and then selecting the option "Git Bash Here" from the dropdown menu.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3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98425" y="1066800"/>
            <a:ext cx="8947150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will understand the importance of Git Version Control and how to use it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 GitHub Repositories, push code into them, and share with class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make more HTML documents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learn to properly use basic HTML tags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 basic CSS styling to HTML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Thyself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10668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 are a </a:t>
            </a: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beginner to HTML/CSS and Coding…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getting comfortable with HTML. 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completely write a basic HTML document (like in last class)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what CSS is, what its for, and how it works with HTML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and GitHub to upload code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If you’ve had past exposure and felt comfortable with the last lesson…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Aim to build up your skills. Clear up questions or confusions about HTML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Become knowledgeable about a wider range of HTML and CSS tags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Be able to selectively apply CSS to specific HTML elements  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********* Be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able to use Git and GitHub to upload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Help your neighbors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Show of hands…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/ Why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9974</TotalTime>
  <Words>2040</Words>
  <Application>Microsoft Office PowerPoint</Application>
  <PresentationFormat>On-screen Show (4:3)</PresentationFormat>
  <Paragraphs>422</Paragraphs>
  <Slides>64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Wingdings</vt:lpstr>
      <vt:lpstr>Calibri</vt:lpstr>
      <vt:lpstr>Roboto</vt:lpstr>
      <vt:lpstr>Calibri Light</vt:lpstr>
      <vt:lpstr>UCF - Theme</vt:lpstr>
      <vt:lpstr>Rutgers - Theme</vt:lpstr>
      <vt:lpstr>Unbranded</vt:lpstr>
      <vt:lpstr>UTAustin</vt:lpstr>
      <vt:lpstr>Git’n Pro with HTML/CSS</vt:lpstr>
      <vt:lpstr>It’s Okay! </vt:lpstr>
      <vt:lpstr>Admin Items</vt:lpstr>
      <vt:lpstr>Where to Get Help (this is a fast-paced course)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Group Project</vt:lpstr>
      <vt:lpstr>The Group Project</vt:lpstr>
      <vt:lpstr>The Group Project</vt:lpstr>
      <vt:lpstr>The Group Project</vt:lpstr>
      <vt:lpstr>The Group Project</vt:lpstr>
      <vt:lpstr>The Group Project</vt:lpstr>
      <vt:lpstr>The Group Project</vt:lpstr>
      <vt:lpstr>The Group Project – Tragedy #2</vt:lpstr>
      <vt:lpstr>The Group Project</vt:lpstr>
      <vt:lpstr>Version Control</vt:lpstr>
      <vt:lpstr>The Group Project</vt:lpstr>
      <vt:lpstr>PowerPoint Presentation</vt:lpstr>
      <vt:lpstr>The Group Project – Tragedy 2 (Revisited)</vt:lpstr>
      <vt:lpstr>The Group Project with version control</vt:lpstr>
      <vt:lpstr>The Group Project with version control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On Ugly HTML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Recap + Questions</vt:lpstr>
      <vt:lpstr>Know Thyself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1406</cp:revision>
  <cp:lastPrinted>2016-01-30T16:23:56Z</cp:lastPrinted>
  <dcterms:created xsi:type="dcterms:W3CDTF">2015-01-20T17:19:00Z</dcterms:created>
  <dcterms:modified xsi:type="dcterms:W3CDTF">2016-06-22T19:16:40Z</dcterms:modified>
</cp:coreProperties>
</file>